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9" r:id="rId2"/>
    <p:sldId id="348" r:id="rId3"/>
    <p:sldId id="349" r:id="rId4"/>
    <p:sldId id="350" r:id="rId5"/>
    <p:sldId id="351" r:id="rId6"/>
  </p:sldIdLst>
  <p:sldSz cx="12192000" cy="6858000"/>
  <p:notesSz cx="67945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01B"/>
    <a:srgbClr val="5B6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06"/>
    <p:restoredTop sz="63297" autoAdjust="0"/>
  </p:normalViewPr>
  <p:slideViewPr>
    <p:cSldViewPr snapToGrid="0" snapToObjects="1">
      <p:cViewPr varScale="1">
        <p:scale>
          <a:sx n="63" d="100"/>
          <a:sy n="63" d="100"/>
        </p:scale>
        <p:origin x="2888" y="176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3000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765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765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8F2AF5-E9F2-6344-9C0A-20573A973D44}" type="datetimeFigureOut">
              <a:rPr lang="de-DE"/>
              <a:pPr>
                <a:defRPr/>
              </a:pPr>
              <a:t>20.04.19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765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765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346395-37B1-494B-9509-5FD75814D95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05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49765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22275" y="4070194"/>
            <a:ext cx="5949950" cy="54929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33800" y="9563100"/>
            <a:ext cx="2638425" cy="3556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92F7737-5020-6942-B12B-AD20CBFBF93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884C011-53FA-5047-B51E-B85427272314}"/>
              </a:ext>
            </a:extLst>
          </p:cNvPr>
          <p:cNvSpPr txBox="1"/>
          <p:nvPr/>
        </p:nvSpPr>
        <p:spPr>
          <a:xfrm>
            <a:off x="422275" y="154576"/>
            <a:ext cx="188912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/>
              <a:t>Version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3A657A9-B5C9-8042-9EE3-449F0EADFF48}"/>
              </a:ext>
            </a:extLst>
          </p:cNvPr>
          <p:cNvSpPr txBox="1"/>
          <p:nvPr/>
        </p:nvSpPr>
        <p:spPr>
          <a:xfrm>
            <a:off x="4483100" y="154576"/>
            <a:ext cx="188912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dirty="0"/>
              <a:t>26. Februar 2019</a:t>
            </a:r>
          </a:p>
        </p:txBody>
      </p:sp>
    </p:spTree>
    <p:extLst>
      <p:ext uri="{BB962C8B-B14F-4D97-AF65-F5344CB8AC3E}">
        <p14:creationId xmlns:p14="http://schemas.microsoft.com/office/powerpoint/2010/main" val="272321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fontAlgn="base">
      <a:spcBef>
        <a:spcPts val="1000"/>
      </a:spcBef>
      <a:spcAft>
        <a:spcPct val="0"/>
      </a:spcAft>
      <a:buClr>
        <a:srgbClr val="E3001B"/>
      </a:buClr>
      <a:buFont typeface="Symbol" pitchFamily="2" charset="2"/>
      <a:buChar char="-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60363" indent="-174625" algn="l" rtl="0" fontAlgn="base">
      <a:spcBef>
        <a:spcPts val="1000"/>
      </a:spcBef>
      <a:spcAft>
        <a:spcPct val="0"/>
      </a:spcAft>
      <a:buClr>
        <a:srgbClr val="E3001B"/>
      </a:buClr>
      <a:buFont typeface="Symbol" pitchFamily="2" charset="2"/>
      <a:buChar char="-"/>
      <a:tabLst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34988" indent="-161925" algn="l" rtl="0" fontAlgn="base">
      <a:spcBef>
        <a:spcPts val="1000"/>
      </a:spcBef>
      <a:spcAft>
        <a:spcPct val="0"/>
      </a:spcAft>
      <a:buClr>
        <a:srgbClr val="E3001B"/>
      </a:buClr>
      <a:buFont typeface="Symbol" pitchFamily="2" charset="2"/>
      <a:buChar char="-"/>
      <a:tabLst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720725" indent="-149225" algn="l" rtl="0" fontAlgn="base">
      <a:spcBef>
        <a:spcPts val="1000"/>
      </a:spcBef>
      <a:spcAft>
        <a:spcPct val="0"/>
      </a:spcAft>
      <a:buClr>
        <a:srgbClr val="E3001B"/>
      </a:buClr>
      <a:buFont typeface="Symbol" pitchFamily="2" charset="2"/>
      <a:buChar char="-"/>
      <a:tabLst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95350" indent="-174625" algn="l" rtl="0" fontAlgn="base">
      <a:spcBef>
        <a:spcPts val="1000"/>
      </a:spcBef>
      <a:spcAft>
        <a:spcPct val="0"/>
      </a:spcAft>
      <a:buClr>
        <a:srgbClr val="E3001B"/>
      </a:buClr>
      <a:buFont typeface="Symbol" pitchFamily="2" charset="2"/>
      <a:buChar char="-"/>
      <a:tabLst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506413"/>
            <a:ext cx="5949950" cy="3348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F7737-5020-6942-B12B-AD20CBFBF930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284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506413"/>
            <a:ext cx="5949950" cy="3348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F7737-5020-6942-B12B-AD20CBFBF930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62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506413"/>
            <a:ext cx="5949950" cy="3348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F7737-5020-6942-B12B-AD20CBFBF930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441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506413"/>
            <a:ext cx="5949950" cy="3348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F7737-5020-6942-B12B-AD20CBFBF930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142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506413"/>
            <a:ext cx="5949950" cy="3348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2F7737-5020-6942-B12B-AD20CBFBF930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000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99" y="1389821"/>
            <a:ext cx="6612283" cy="177006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3600" b="1" baseline="0">
                <a:solidFill>
                  <a:srgbClr val="E3001B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7A3F28-8B0C-5142-AA53-69AB2D9F82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3100" y="3557105"/>
            <a:ext cx="6612282" cy="1549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2400">
                <a:solidFill>
                  <a:srgbClr val="E3001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245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 flipV="1">
            <a:off x="558800" y="152400"/>
            <a:ext cx="11112500" cy="73025"/>
          </a:xfrm>
          <a:prstGeom prst="rect">
            <a:avLst/>
          </a:prstGeom>
          <a:ln>
            <a:solidFill>
              <a:srgbClr val="E30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8800" y="301625"/>
            <a:ext cx="11112500" cy="82867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>
                <a:solidFill>
                  <a:srgbClr val="E3001B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8800" y="1371601"/>
            <a:ext cx="11112500" cy="45212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5900" indent="-215900">
              <a:buClr>
                <a:schemeClr val="accent1"/>
              </a:buClr>
              <a:buFont typeface="Symbol" charset="2"/>
              <a:buChar char="-"/>
              <a:tabLst/>
              <a:defRPr sz="2200">
                <a:solidFill>
                  <a:srgbClr val="5B626A"/>
                </a:solidFill>
              </a:defRPr>
            </a:lvl1pPr>
            <a:lvl2pPr marL="444500" indent="-228600">
              <a:buClr>
                <a:schemeClr val="accent1"/>
              </a:buClr>
              <a:buFont typeface="Symbol" charset="2"/>
              <a:buChar char="-"/>
              <a:tabLst/>
              <a:defRPr sz="2200">
                <a:solidFill>
                  <a:srgbClr val="5B626A"/>
                </a:solidFill>
              </a:defRPr>
            </a:lvl2pPr>
            <a:lvl3pPr marL="660400" indent="-215900">
              <a:buClr>
                <a:schemeClr val="accent1"/>
              </a:buClr>
              <a:buFont typeface="Symbol" charset="2"/>
              <a:buChar char="-"/>
              <a:tabLst/>
              <a:defRPr sz="2200">
                <a:solidFill>
                  <a:srgbClr val="5B626A"/>
                </a:solidFill>
              </a:defRPr>
            </a:lvl3pPr>
            <a:lvl4pPr marL="889000" indent="-228600">
              <a:buClr>
                <a:schemeClr val="accent1"/>
              </a:buClr>
              <a:buFont typeface="Symbol" charset="2"/>
              <a:buChar char="-"/>
              <a:tabLst/>
              <a:defRPr sz="2200">
                <a:solidFill>
                  <a:srgbClr val="5B626A"/>
                </a:solidFill>
              </a:defRPr>
            </a:lvl4pPr>
            <a:lvl5pPr marL="1155700" indent="-228600">
              <a:buClr>
                <a:schemeClr val="accent1"/>
              </a:buClr>
              <a:buFont typeface="Symbol" charset="2"/>
              <a:buChar char="-"/>
              <a:tabLst/>
              <a:defRPr sz="2200">
                <a:solidFill>
                  <a:srgbClr val="5B626A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558800" y="6287909"/>
            <a:ext cx="3768132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de-CH" sz="1200" dirty="0">
                <a:solidFill>
                  <a:srgbClr val="5B626A"/>
                </a:solidFill>
              </a:rPr>
              <a:t>Nein zum Entwaffnungsdiktat der EU</a:t>
            </a:r>
            <a:r>
              <a:rPr lang="de-CH" sz="1200" dirty="0">
                <a:solidFill>
                  <a:schemeClr val="tx1"/>
                </a:solidFill>
              </a:rPr>
              <a:t>  </a:t>
            </a:r>
            <a:r>
              <a:rPr lang="de-CH" sz="1600" dirty="0">
                <a:solidFill>
                  <a:schemeClr val="accent1"/>
                </a:solidFill>
              </a:rPr>
              <a:t>|</a:t>
            </a:r>
            <a:r>
              <a:rPr lang="de-CH" sz="1200" dirty="0">
                <a:solidFill>
                  <a:schemeClr val="tx1"/>
                </a:solidFill>
              </a:rPr>
              <a:t> </a:t>
            </a:r>
            <a:fld id="{16C3755F-90E3-D54C-BDEC-270DD84F97FC}" type="slidenum">
              <a:rPr lang="de-CH" sz="1200" smtClean="0">
                <a:solidFill>
                  <a:srgbClr val="5B626A"/>
                </a:solidFill>
              </a:rPr>
              <a:t>‹Nr.›</a:t>
            </a:fld>
            <a:endParaRPr lang="de-DE" sz="1200" dirty="0">
              <a:solidFill>
                <a:srgbClr val="5B62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0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5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6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5450" y="338138"/>
            <a:ext cx="10407650" cy="6113462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184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59" r:id="rId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B4448-3512-8D4F-BBBD-14EC919C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99" y="455101"/>
            <a:ext cx="7780021" cy="479619"/>
          </a:xfrm>
        </p:spPr>
        <p:txBody>
          <a:bodyPr anchor="t"/>
          <a:lstStyle/>
          <a:p>
            <a:r>
              <a:rPr lang="de-DE" sz="2800" dirty="0"/>
              <a:t>Warum ist am 19.Mai ein NEIN richtig?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9803121-8E50-DB47-B1F9-9FDBE6312EA2}"/>
              </a:ext>
            </a:extLst>
          </p:cNvPr>
          <p:cNvSpPr txBox="1">
            <a:spLocks/>
          </p:cNvSpPr>
          <p:nvPr/>
        </p:nvSpPr>
        <p:spPr>
          <a:xfrm>
            <a:off x="673098" y="1117600"/>
            <a:ext cx="7780021" cy="475488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E3001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800" dirty="0">
                <a:solidFill>
                  <a:srgbClr val="0070C0"/>
                </a:solidFill>
              </a:rPr>
              <a:t>Die Richtlinie verhindert keinen Terroranschlag 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Es spielt einem Attentäter keine Rolle ob das Magazin mehr oder weniger als 20 Schüsse fassen kann.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Das markieren von Gewehrteilen kann zukünftig eine weiteres Mittel sein um den Erwerb erheblich schwieriger zu machen oder ganz zu verbieten (Laufersatz, defektes Magazin, neuer Diopter, usw.)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endParaRPr lang="de-DE" sz="2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3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B4448-3512-8D4F-BBBD-14EC919C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99" y="455101"/>
            <a:ext cx="7780021" cy="479619"/>
          </a:xfrm>
        </p:spPr>
        <p:txBody>
          <a:bodyPr anchor="t"/>
          <a:lstStyle/>
          <a:p>
            <a:r>
              <a:rPr lang="de-DE" sz="2800" dirty="0"/>
              <a:t>Warum ist am 19.Mai ein NEIN richtig?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359864D-F9D5-B440-A716-6247B5BF1E7C}"/>
              </a:ext>
            </a:extLst>
          </p:cNvPr>
          <p:cNvSpPr txBox="1">
            <a:spLocks/>
          </p:cNvSpPr>
          <p:nvPr/>
        </p:nvSpPr>
        <p:spPr>
          <a:xfrm>
            <a:off x="673098" y="1290319"/>
            <a:ext cx="7780021" cy="51125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E3001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800" dirty="0">
                <a:solidFill>
                  <a:srgbClr val="0070C0"/>
                </a:solidFill>
              </a:rPr>
              <a:t>Der unbescholtene Waffenbesitzer wird unter „Generalverdacht“ gestellt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Bis anhin besteht, ohne vorliegen von triftigen Gründen, das Recht eine Waffe / ein Gewehr zu erwerben. Mit der Richtlinie sind wir auf eine Ausnahmeregel angewiesen.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Bis anhin vertraut der Staat dem Bürger. Im restlichen Europa ist das ein suspekter Vorgang.</a:t>
            </a:r>
          </a:p>
          <a:p>
            <a:r>
              <a:rPr lang="de-DE" sz="2800" b="0" dirty="0">
                <a:solidFill>
                  <a:srgbClr val="0070C0"/>
                </a:solidFill>
              </a:rPr>
              <a:t>Bei der Annahme am 19. Mai wird dies nicht mehr der Fall sein, der Staat misstraut in der Frage des Waffenbesitzes grundsätzlich. </a:t>
            </a:r>
          </a:p>
          <a:p>
            <a:endParaRPr lang="de-DE" sz="2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B4448-3512-8D4F-BBBD-14EC919C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99" y="455101"/>
            <a:ext cx="7780021" cy="479619"/>
          </a:xfrm>
        </p:spPr>
        <p:txBody>
          <a:bodyPr anchor="t"/>
          <a:lstStyle/>
          <a:p>
            <a:r>
              <a:rPr lang="de-DE" sz="2800" dirty="0"/>
              <a:t>Warum ist am 19.Mai ein NEIN richtig?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359864D-F9D5-B440-A716-6247B5BF1E7C}"/>
              </a:ext>
            </a:extLst>
          </p:cNvPr>
          <p:cNvSpPr txBox="1">
            <a:spLocks/>
          </p:cNvSpPr>
          <p:nvPr/>
        </p:nvSpPr>
        <p:spPr>
          <a:xfrm>
            <a:off x="673098" y="1290320"/>
            <a:ext cx="7780021" cy="44805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E3001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800" dirty="0">
                <a:solidFill>
                  <a:srgbClr val="0070C0"/>
                </a:solidFill>
              </a:rPr>
              <a:t>Geltendes Schweizer Recht ist griffig genug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In der Schweiz haben wir mit geltendem Recht genügend Handhabe um einen Waffenbesitz zu verhindern oder eine Waffe zu entziehen.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Häusliche Gewalt und Suizide mittels Schusswaffen können bei rechtzeitigen Erkennen und konsequenter Umsetzung geltendem Rechts bereits jetzt schon eingedämmt werden.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endParaRPr lang="de-DE" sz="2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6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B4448-3512-8D4F-BBBD-14EC919C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99" y="455101"/>
            <a:ext cx="7780021" cy="479619"/>
          </a:xfrm>
        </p:spPr>
        <p:txBody>
          <a:bodyPr anchor="t"/>
          <a:lstStyle/>
          <a:p>
            <a:r>
              <a:rPr lang="de-DE" sz="2800" dirty="0"/>
              <a:t>Warum ist am 19.Mai ein NEIN richtig?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359864D-F9D5-B440-A716-6247B5BF1E7C}"/>
              </a:ext>
            </a:extLst>
          </p:cNvPr>
          <p:cNvSpPr txBox="1">
            <a:spLocks/>
          </p:cNvSpPr>
          <p:nvPr/>
        </p:nvSpPr>
        <p:spPr>
          <a:xfrm>
            <a:off x="673098" y="1290320"/>
            <a:ext cx="7780021" cy="332232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E3001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800" dirty="0">
                <a:solidFill>
                  <a:srgbClr val="0070C0"/>
                </a:solidFill>
              </a:rPr>
              <a:t>Registrierung bereits ausreichend vorhanden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Eine ausreichende Registrierung haben wir bereits. Eine Nachregistrierung bis in die Anfänge des Schiesswesens ist nicht notwendig.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Ehrliche Waffenbesitzer halten sich an die Gesetze, Verbrecher wohl eher nicht. 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endParaRPr lang="de-DE" sz="2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6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B4448-3512-8D4F-BBBD-14EC919C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99" y="455101"/>
            <a:ext cx="7780021" cy="479619"/>
          </a:xfrm>
        </p:spPr>
        <p:txBody>
          <a:bodyPr anchor="t"/>
          <a:lstStyle/>
          <a:p>
            <a:r>
              <a:rPr lang="de-DE" sz="2800" dirty="0"/>
              <a:t>Warum ist am 19.Mai ein NEIN richtig?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359864D-F9D5-B440-A716-6247B5BF1E7C}"/>
              </a:ext>
            </a:extLst>
          </p:cNvPr>
          <p:cNvSpPr txBox="1">
            <a:spLocks/>
          </p:cNvSpPr>
          <p:nvPr/>
        </p:nvSpPr>
        <p:spPr>
          <a:xfrm>
            <a:off x="673098" y="1290319"/>
            <a:ext cx="7780021" cy="511257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E3001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800" dirty="0">
                <a:solidFill>
                  <a:srgbClr val="0070C0"/>
                </a:solidFill>
              </a:rPr>
              <a:t>Um was dreht sich die Diskussion aktuell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Es wird nicht mehr von Terrorbekämpfung gesprochen.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Es geht nur noch darum ob die Schweiz weiterhin im Schengen-, und </a:t>
            </a:r>
            <a:r>
              <a:rPr lang="de-DE" sz="2800" b="0" dirty="0" err="1">
                <a:solidFill>
                  <a:srgbClr val="0070C0"/>
                </a:solidFill>
              </a:rPr>
              <a:t>Dublinabkommen</a:t>
            </a:r>
            <a:r>
              <a:rPr lang="de-DE" sz="2800" b="0" dirty="0">
                <a:solidFill>
                  <a:srgbClr val="0070C0"/>
                </a:solidFill>
              </a:rPr>
              <a:t> dabei sein darf.</a:t>
            </a:r>
          </a:p>
          <a:p>
            <a:endParaRPr lang="de-DE" sz="2800" b="0" dirty="0">
              <a:solidFill>
                <a:srgbClr val="0070C0"/>
              </a:solidFill>
            </a:endParaRPr>
          </a:p>
          <a:p>
            <a:r>
              <a:rPr lang="de-DE" sz="2800" b="0" dirty="0">
                <a:solidFill>
                  <a:srgbClr val="0070C0"/>
                </a:solidFill>
              </a:rPr>
              <a:t>Es gibt keinen automatischen Ausschluss aus dem </a:t>
            </a:r>
            <a:r>
              <a:rPr lang="de-DE" sz="2800" b="0" dirty="0" err="1">
                <a:solidFill>
                  <a:srgbClr val="0070C0"/>
                </a:solidFill>
              </a:rPr>
              <a:t>Schengenabkommen</a:t>
            </a:r>
            <a:r>
              <a:rPr lang="de-DE" sz="2800" b="0" dirty="0">
                <a:solidFill>
                  <a:srgbClr val="0070C0"/>
                </a:solidFill>
              </a:rPr>
              <a:t>. Es kommt zu einer gemeinsamen Lösungsfindung innerhalb 90 Tagen.</a:t>
            </a:r>
          </a:p>
          <a:p>
            <a:endParaRPr lang="de-DE" sz="2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9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PROTELL">
      <a:dk1>
        <a:srgbClr val="313A3E"/>
      </a:dk1>
      <a:lt1>
        <a:srgbClr val="FFFFFF"/>
      </a:lt1>
      <a:dk2>
        <a:srgbClr val="313A3E"/>
      </a:dk2>
      <a:lt2>
        <a:srgbClr val="E7E6E6"/>
      </a:lt2>
      <a:accent1>
        <a:srgbClr val="CE222D"/>
      </a:accent1>
      <a:accent2>
        <a:srgbClr val="8C989C"/>
      </a:accent2>
      <a:accent3>
        <a:srgbClr val="3F7183"/>
      </a:accent3>
      <a:accent4>
        <a:srgbClr val="A1AEB2"/>
      </a:accent4>
      <a:accent5>
        <a:srgbClr val="42575F"/>
      </a:accent5>
      <a:accent6>
        <a:srgbClr val="A1AEB2"/>
      </a:accent6>
      <a:hlink>
        <a:srgbClr val="313A3E"/>
      </a:hlink>
      <a:folHlink>
        <a:srgbClr val="313A3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svorlage" id="{6154B604-8852-407F-81AC-F2669DED2C84}" vid="{375396FC-6522-4227-BD6D-679E67D8657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Kurzvorstellung v1</Template>
  <TotalTime>0</TotalTime>
  <Words>327</Words>
  <Application>Microsoft Macintosh PowerPoint</Application>
  <PresentationFormat>Breitbild</PresentationFormat>
  <Paragraphs>38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Office-Design</vt:lpstr>
      <vt:lpstr>Warum ist am 19.Mai ein NEIN richtig?</vt:lpstr>
      <vt:lpstr>Warum ist am 19.Mai ein NEIN richtig?</vt:lpstr>
      <vt:lpstr>Warum ist am 19.Mai ein NEIN richtig?</vt:lpstr>
      <vt:lpstr>Warum ist am 19.Mai ein NEIN richtig?</vt:lpstr>
      <vt:lpstr>Warum ist am 19.Mai ein NEIN richtig?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Patrick Jauch</dc:creator>
  <cp:lastModifiedBy>Michael Merki</cp:lastModifiedBy>
  <cp:revision>281</cp:revision>
  <cp:lastPrinted>2019-02-25T16:01:53Z</cp:lastPrinted>
  <dcterms:created xsi:type="dcterms:W3CDTF">2018-01-10T09:26:07Z</dcterms:created>
  <dcterms:modified xsi:type="dcterms:W3CDTF">2019-04-20T08:32:07Z</dcterms:modified>
</cp:coreProperties>
</file>